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906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iNpc3O9nfKK9wI8u5QG6SM17Wn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995444-394D-4712-B7A1-D8C63C433577}">
  <a:tblStyle styleId="{B9995444-394D-4712-B7A1-D8C63C4335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f3f54f518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f3f54f51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f3f54f518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f3f54f51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f3f54f518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f3f54f51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3f54f518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3f54f51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3f54f518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f3f54f51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f3f54f51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f3f54f5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af3f54f51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af3f54f5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af3f54f518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af3f54f5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af3f54f518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af3f54f51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f3f54f518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f3f54f5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f3f54f518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f3f54f51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f3f54f518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f3f54f51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f3f54f518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f3f54f51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f3f54f518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f3f54f5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3893820" y="1226185"/>
            <a:ext cx="553688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3893821" y="2667158"/>
            <a:ext cx="553688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/>
          <p:nvPr>
            <p:ph type="title"/>
          </p:nvPr>
        </p:nvSpPr>
        <p:spPr>
          <a:xfrm>
            <a:off x="239078" y="83185"/>
            <a:ext cx="9392602" cy="54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75"/>
              <a:buFont typeface="Arial"/>
              <a:buNone/>
              <a:defRPr b="0" i="0" sz="35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title"/>
          </p:nvPr>
        </p:nvSpPr>
        <p:spPr>
          <a:xfrm>
            <a:off x="239078" y="83185"/>
            <a:ext cx="9392602" cy="541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75"/>
              <a:buFont typeface="Arial"/>
              <a:buNone/>
              <a:defRPr b="0" i="0" sz="35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412956" y="875071"/>
            <a:ext cx="8812008" cy="5301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3062" lvl="0" marL="457200" marR="0" rtl="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rgbClr val="002060"/>
              </a:buClr>
              <a:buSzPts val="2275"/>
              <a:buFont typeface="Arial"/>
              <a:buChar char="•"/>
              <a:defRPr b="0" i="0" sz="2275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2425" lvl="1" marL="914400" marR="0" rtl="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002060"/>
              </a:buClr>
              <a:buSzPts val="1950"/>
              <a:buFont typeface="Arial"/>
              <a:buChar char="•"/>
              <a:defRPr b="0" i="0" sz="195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002060"/>
              </a:buClr>
              <a:buSzPts val="1625"/>
              <a:buFont typeface="Arial"/>
              <a:buChar char="•"/>
              <a:defRPr b="0" i="0" sz="1625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1500" lvl="3" marL="1828800" marR="0" rtl="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002060"/>
              </a:buClr>
              <a:buSzPts val="1463"/>
              <a:buFont typeface="Arial"/>
              <a:buChar char="•"/>
              <a:defRPr b="0" i="0" sz="1463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1500" lvl="4" marL="2286000" marR="0" rtl="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002060"/>
              </a:buClr>
              <a:buSzPts val="1463"/>
              <a:buFont typeface="Arial"/>
              <a:buChar char="•"/>
              <a:defRPr b="0" i="0" sz="1463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1500" lvl="5" marL="2743200" marR="0" rtl="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Char char="•"/>
              <a:defRPr b="0" i="0" sz="146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21500" lvl="6" marL="3200400" marR="0" rtl="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Char char="•"/>
              <a:defRPr b="0" i="0" sz="146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21500" lvl="7" marL="3657600" marR="0" rtl="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Char char="•"/>
              <a:defRPr b="0" i="0" sz="146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21500" lvl="8" marL="4114800" marR="0" rtl="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Char char="•"/>
              <a:defRPr b="0" i="0" sz="1463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1">
            <a:alphaModFix/>
          </a:blip>
          <a:srcRect b="29904" l="0" r="39075" t="0"/>
          <a:stretch/>
        </p:blipFill>
        <p:spPr>
          <a:xfrm>
            <a:off x="0" y="0"/>
            <a:ext cx="9975716" cy="68755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"/>
          <p:cNvSpPr txBox="1"/>
          <p:nvPr/>
        </p:nvSpPr>
        <p:spPr>
          <a:xfrm>
            <a:off x="9044601" y="113600"/>
            <a:ext cx="931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1" u="none" cap="none" strike="noStrike">
                <a:solidFill>
                  <a:srgbClr val="739695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731">
              <a:solidFill>
                <a:srgbClr val="7396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0020" y="113607"/>
            <a:ext cx="2092110" cy="56230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"/>
          <p:cNvSpPr/>
          <p:nvPr/>
        </p:nvSpPr>
        <p:spPr>
          <a:xfrm>
            <a:off x="8412681" y="203263"/>
            <a:ext cx="1467881" cy="5043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6"/>
          <p:cNvSpPr txBox="1"/>
          <p:nvPr/>
        </p:nvSpPr>
        <p:spPr>
          <a:xfrm>
            <a:off x="3760233" y="6635833"/>
            <a:ext cx="2228850" cy="229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75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fld id="{00000000-1234-1234-1234-123412341234}" type="slidenum">
              <a:rPr b="1" lang="en-US" sz="975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1" lang="en-US" sz="975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/>
          </a:p>
        </p:txBody>
      </p:sp>
      <p:pic>
        <p:nvPicPr>
          <p:cNvPr id="15" name="Google Shape;15;p6"/>
          <p:cNvPicPr preferRelativeResize="0"/>
          <p:nvPr/>
        </p:nvPicPr>
        <p:blipFill rotWithShape="1">
          <a:blip r:embed="rId1">
            <a:alphaModFix/>
          </a:blip>
          <a:srcRect b="92697" l="208" r="39296" t="-1"/>
          <a:stretch/>
        </p:blipFill>
        <p:spPr>
          <a:xfrm>
            <a:off x="438" y="-8792"/>
            <a:ext cx="9905562" cy="71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21880" y="6363048"/>
            <a:ext cx="2396690" cy="48732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"/>
          <p:cNvSpPr txBox="1"/>
          <p:nvPr/>
        </p:nvSpPr>
        <p:spPr>
          <a:xfrm>
            <a:off x="-21975" y="6606711"/>
            <a:ext cx="535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@2020 Synergy Inc. All right reserved.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 txBox="1"/>
          <p:nvPr>
            <p:ph type="title"/>
          </p:nvPr>
        </p:nvSpPr>
        <p:spPr>
          <a:xfrm>
            <a:off x="3893820" y="1226185"/>
            <a:ext cx="553688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태양</a:t>
            </a:r>
            <a:r>
              <a:rPr lang="en-US"/>
              <a:t>광 발전량 예측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3200"/>
              <a:t>캡스톤 디자인 1</a:t>
            </a:r>
            <a:endParaRPr sz="3200"/>
          </a:p>
        </p:txBody>
      </p:sp>
      <p:sp>
        <p:nvSpPr>
          <p:cNvPr id="28" name="Google Shape;28;p1"/>
          <p:cNvSpPr txBox="1"/>
          <p:nvPr>
            <p:ph idx="1" type="body"/>
          </p:nvPr>
        </p:nvSpPr>
        <p:spPr>
          <a:xfrm>
            <a:off x="3893821" y="2667158"/>
            <a:ext cx="553688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800"/>
              <a:buNone/>
            </a:pPr>
            <a:r>
              <a:rPr lang="en-US" sz="2400"/>
              <a:t>2015104191 유재상</a:t>
            </a:r>
            <a:endParaRPr sz="2400"/>
          </a:p>
          <a:p>
            <a:pPr indent="-228600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800"/>
              <a:buNone/>
            </a:pPr>
            <a:r>
              <a:rPr lang="en-US" sz="2400"/>
              <a:t>2015104214 장유진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f3f54f518_0_86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제안 방법</a:t>
            </a:r>
            <a:endParaRPr/>
          </a:p>
        </p:txBody>
      </p:sp>
      <p:sp>
        <p:nvSpPr>
          <p:cNvPr id="105" name="Google Shape;105;gaf3f54f518_0_86"/>
          <p:cNvSpPr txBox="1"/>
          <p:nvPr/>
        </p:nvSpPr>
        <p:spPr>
          <a:xfrm>
            <a:off x="497400" y="1146825"/>
            <a:ext cx="7326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발전량과 날씨의 상관계수 분석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상관계수</a:t>
            </a: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의 절대값이 0.1보다 큰 feature만 사용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gaf3f54f518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75" y="2474175"/>
            <a:ext cx="6183451" cy="33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f3f54f518_0_98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제안 방법</a:t>
            </a:r>
            <a:endParaRPr/>
          </a:p>
        </p:txBody>
      </p:sp>
      <p:sp>
        <p:nvSpPr>
          <p:cNvPr id="112" name="Google Shape;112;gaf3f54f518_0_98"/>
          <p:cNvSpPr txBox="1"/>
          <p:nvPr/>
        </p:nvSpPr>
        <p:spPr>
          <a:xfrm>
            <a:off x="1042600" y="1347700"/>
            <a:ext cx="7326600" cy="4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가상 발전소의 발전량 예측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KNN Regression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SVM Regression(SVR)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근 미래의 발전량 예측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KNN Regression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SVM Regression(SVR)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LSTM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3f54f518_0_17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검증</a:t>
            </a:r>
            <a:endParaRPr/>
          </a:p>
        </p:txBody>
      </p:sp>
      <p:sp>
        <p:nvSpPr>
          <p:cNvPr id="118" name="Google Shape;118;gaf3f54f518_0_17"/>
          <p:cNvSpPr txBox="1"/>
          <p:nvPr/>
        </p:nvSpPr>
        <p:spPr>
          <a:xfrm>
            <a:off x="172700" y="1405838"/>
            <a:ext cx="5413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가</a:t>
            </a:r>
            <a:r>
              <a:rPr lang="en-US" sz="2000"/>
              <a:t>상 발전소의 발전량 예측</a:t>
            </a:r>
            <a:endParaRPr sz="2000"/>
          </a:p>
        </p:txBody>
      </p:sp>
      <p:pic>
        <p:nvPicPr>
          <p:cNvPr id="119" name="Google Shape;119;gaf3f54f51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13" y="3646525"/>
            <a:ext cx="7580625" cy="22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af3f54f518_0_17"/>
          <p:cNvSpPr txBox="1"/>
          <p:nvPr/>
        </p:nvSpPr>
        <p:spPr>
          <a:xfrm>
            <a:off x="185600" y="1817875"/>
            <a:ext cx="53733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KNN : K값이 너무 커질 경우, 정확도 낮아짐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SVR : Epsilon이 커질수록 정확도 낮아짐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실제 발전량이 적을 때, 비교적 높은 발전량을 예측</a:t>
            </a:r>
            <a:endParaRPr sz="1600"/>
          </a:p>
        </p:txBody>
      </p:sp>
      <p:pic>
        <p:nvPicPr>
          <p:cNvPr id="121" name="Google Shape;121;gaf3f54f518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800" y="1176699"/>
            <a:ext cx="4131351" cy="20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af3f54f518_0_17"/>
          <p:cNvSpPr txBox="1"/>
          <p:nvPr/>
        </p:nvSpPr>
        <p:spPr>
          <a:xfrm>
            <a:off x="6372125" y="3223800"/>
            <a:ext cx="2042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↑ K=50 KNN Model</a:t>
            </a:r>
            <a:endParaRPr sz="1700"/>
          </a:p>
        </p:txBody>
      </p:sp>
      <p:sp>
        <p:nvSpPr>
          <p:cNvPr id="123" name="Google Shape;123;gaf3f54f518_0_17"/>
          <p:cNvSpPr txBox="1"/>
          <p:nvPr/>
        </p:nvSpPr>
        <p:spPr>
          <a:xfrm>
            <a:off x="3108575" y="5897425"/>
            <a:ext cx="3653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↑ C=300, Epsilon = 0.05 SVR Model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f3f54f518_0_116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검증</a:t>
            </a:r>
            <a:endParaRPr/>
          </a:p>
        </p:txBody>
      </p:sp>
      <p:sp>
        <p:nvSpPr>
          <p:cNvPr id="129" name="Google Shape;129;gaf3f54f518_0_116"/>
          <p:cNvSpPr txBox="1"/>
          <p:nvPr/>
        </p:nvSpPr>
        <p:spPr>
          <a:xfrm>
            <a:off x="102725" y="1144450"/>
            <a:ext cx="54138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근 미래의 발전량 예측</a:t>
            </a:r>
            <a:r>
              <a:rPr lang="en-US" sz="1600"/>
              <a:t>(날씨 예보 feature 사용)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LSTM : 맑은 날은 높은 정확도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	     그렇지 않은 날은 낮은 정확도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KNN, SVR : 대체적으로 균일한 정확도를 보임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KNN의 정확도가 SVR의 정확도보다 높아짐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</a:t>
            </a:r>
            <a:endParaRPr sz="2000"/>
          </a:p>
        </p:txBody>
      </p:sp>
      <p:pic>
        <p:nvPicPr>
          <p:cNvPr id="130" name="Google Shape;130;gaf3f54f518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850" y="1367800"/>
            <a:ext cx="4384249" cy="21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af3f54f518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75" y="3968775"/>
            <a:ext cx="4545601" cy="2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af3f54f518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576" y="3968775"/>
            <a:ext cx="4516116" cy="2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af3f54f518_0_116"/>
          <p:cNvSpPr txBox="1"/>
          <p:nvPr/>
        </p:nvSpPr>
        <p:spPr>
          <a:xfrm>
            <a:off x="524925" y="6093775"/>
            <a:ext cx="4131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↑ K=50 KNN Model</a:t>
            </a:r>
            <a:endParaRPr sz="1700"/>
          </a:p>
        </p:txBody>
      </p:sp>
      <p:sp>
        <p:nvSpPr>
          <p:cNvPr id="134" name="Google Shape;134;gaf3f54f518_0_116"/>
          <p:cNvSpPr txBox="1"/>
          <p:nvPr/>
        </p:nvSpPr>
        <p:spPr>
          <a:xfrm>
            <a:off x="5516525" y="6093775"/>
            <a:ext cx="4131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↑ C=300, Epsilon = 0.05 SVR Model</a:t>
            </a:r>
            <a:endParaRPr sz="1700"/>
          </a:p>
        </p:txBody>
      </p:sp>
      <p:sp>
        <p:nvSpPr>
          <p:cNvPr id="135" name="Google Shape;135;gaf3f54f518_0_116"/>
          <p:cNvSpPr txBox="1"/>
          <p:nvPr/>
        </p:nvSpPr>
        <p:spPr>
          <a:xfrm>
            <a:off x="5287925" y="3472050"/>
            <a:ext cx="4131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↑ </a:t>
            </a:r>
            <a:r>
              <a:rPr lang="en-US" sz="1700"/>
              <a:t>LSTM Model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f3f54f518_0_105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검증</a:t>
            </a:r>
            <a:endParaRPr/>
          </a:p>
        </p:txBody>
      </p:sp>
      <p:graphicFrame>
        <p:nvGraphicFramePr>
          <p:cNvPr id="141" name="Google Shape;141;gaf3f54f518_0_105"/>
          <p:cNvGraphicFramePr/>
          <p:nvPr/>
        </p:nvGraphicFramePr>
        <p:xfrm>
          <a:off x="1443438" y="348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{B9995444-394D-4712-B7A1-D8C63C433577}</a:tableStyleId>
              </a:tblPr>
              <a:tblGrid>
                <a:gridCol w="1476375"/>
                <a:gridCol w="1466850"/>
              </a:tblGrid>
              <a:tr h="31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R2 score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LSTM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0.78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KNN(K=50)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0.93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KNN(K=156)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0.91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KNN(K=900)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0.87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SVR(epsilon=0.05)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0.96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>
                    <a:solidFill>
                      <a:srgbClr val="A4C2F4"/>
                    </a:solidFill>
                  </a:tcPr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SVR(epsilon=0.2)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0.88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graphicFrame>
        <p:nvGraphicFramePr>
          <p:cNvPr id="142" name="Google Shape;142;gaf3f54f518_0_105"/>
          <p:cNvGraphicFramePr/>
          <p:nvPr/>
        </p:nvGraphicFramePr>
        <p:xfrm>
          <a:off x="5395550" y="348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{B9995444-394D-4712-B7A1-D8C63C433577}</a:tableStyleId>
              </a:tblPr>
              <a:tblGrid>
                <a:gridCol w="1476375"/>
                <a:gridCol w="1466850"/>
              </a:tblGrid>
              <a:tr h="31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R2 score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LSTM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0.75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KNN(K=50)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0.85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>
                    <a:solidFill>
                      <a:srgbClr val="A4C2F4"/>
                    </a:solidFill>
                  </a:tcPr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KNN(K=156)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0.84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KNN(K=900)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0.78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SVR(epsilon=0.05)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0.82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</a:tr>
              <a:tr h="35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SVR(epsilon=0.2)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0.80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143" name="Google Shape;143;gaf3f54f518_0_105"/>
          <p:cNvSpPr txBox="1"/>
          <p:nvPr/>
        </p:nvSpPr>
        <p:spPr>
          <a:xfrm>
            <a:off x="832150" y="889525"/>
            <a:ext cx="5490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af3f54f518_0_105"/>
          <p:cNvSpPr txBox="1"/>
          <p:nvPr/>
        </p:nvSpPr>
        <p:spPr>
          <a:xfrm>
            <a:off x="746075" y="1185075"/>
            <a:ext cx="84363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R2 Score</a:t>
            </a:r>
            <a:r>
              <a:rPr lang="en-US" sz="2200"/>
              <a:t> 비교</a:t>
            </a:r>
            <a:endParaRPr sz="22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(R2 Score는 결정계수라고도 하며 0~1의 값을 가지고 실제값과 일치하면 1, 전혀 다르면 0을 나타낸다.)</a:t>
            </a:r>
            <a:endParaRPr sz="1200"/>
          </a:p>
        </p:txBody>
      </p:sp>
      <p:sp>
        <p:nvSpPr>
          <p:cNvPr id="145" name="Google Shape;145;gaf3f54f518_0_105"/>
          <p:cNvSpPr txBox="1"/>
          <p:nvPr/>
        </p:nvSpPr>
        <p:spPr>
          <a:xfrm>
            <a:off x="1365563" y="2347332"/>
            <a:ext cx="30990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가</a:t>
            </a:r>
            <a:r>
              <a:rPr lang="en-US"/>
              <a:t>상 발전소의 발전량 예측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SVR &gt; KNN &gt; LSTM</a:t>
            </a:r>
            <a:endParaRPr/>
          </a:p>
        </p:txBody>
      </p:sp>
      <p:sp>
        <p:nvSpPr>
          <p:cNvPr id="146" name="Google Shape;146;gaf3f54f518_0_105"/>
          <p:cNvSpPr txBox="1"/>
          <p:nvPr/>
        </p:nvSpPr>
        <p:spPr>
          <a:xfrm>
            <a:off x="5299775" y="2362582"/>
            <a:ext cx="30990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근 미래</a:t>
            </a:r>
            <a:r>
              <a:rPr lang="en-US"/>
              <a:t>의 발전량 예측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 &gt; SVR &gt; LSTM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f3f54f518_0_21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결론</a:t>
            </a:r>
            <a:endParaRPr/>
          </a:p>
        </p:txBody>
      </p:sp>
      <p:sp>
        <p:nvSpPr>
          <p:cNvPr id="152" name="Google Shape;152;gaf3f54f518_0_21"/>
          <p:cNvSpPr txBox="1"/>
          <p:nvPr/>
        </p:nvSpPr>
        <p:spPr>
          <a:xfrm>
            <a:off x="620225" y="1178450"/>
            <a:ext cx="8727600" cy="4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기대효</a:t>
            </a:r>
            <a:r>
              <a:rPr lang="en-US" sz="3200"/>
              <a:t>과</a:t>
            </a:r>
            <a:endParaRPr sz="3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가상 발전소를 테스트하여 최적의 부지 선정 가능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전력 시장의 입찰 정확성 상승  →  수입 증가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위의 효과를 이용하여 신규 고객 유치에 용이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향후 연구</a:t>
            </a:r>
            <a:endParaRPr sz="3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set의 신뢰도 향상 : 결측이나 상관계수가 높은 feature의 누락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상관관계가 높은 새로운 feature의 발견과 이를 이용한 새로운 모델 설계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af3f54f518_0_0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34" name="Google Shape;34;gaf3f54f518_0_0"/>
          <p:cNvSpPr txBox="1"/>
          <p:nvPr/>
        </p:nvSpPr>
        <p:spPr>
          <a:xfrm>
            <a:off x="239075" y="665750"/>
            <a:ext cx="6265200" cy="3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프로젝</a:t>
            </a:r>
            <a:r>
              <a:rPr lang="en-US" sz="2000"/>
              <a:t>트 소개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관련 연구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제안 방법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검증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결론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af3f54f518_0_5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</a:t>
            </a:r>
            <a:r>
              <a:rPr lang="en-US"/>
              <a:t>트 소개</a:t>
            </a:r>
            <a:endParaRPr/>
          </a:p>
        </p:txBody>
      </p:sp>
      <p:pic>
        <p:nvPicPr>
          <p:cNvPr id="40" name="Google Shape;40;gaf3f54f51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25" y="2747729"/>
            <a:ext cx="6098824" cy="30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gaf3f54f518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249" y="2747735"/>
            <a:ext cx="3263301" cy="330658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af3f54f518_0_5"/>
          <p:cNvSpPr/>
          <p:nvPr/>
        </p:nvSpPr>
        <p:spPr>
          <a:xfrm>
            <a:off x="2046875" y="2754675"/>
            <a:ext cx="1253100" cy="34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af3f54f518_0_5"/>
          <p:cNvSpPr/>
          <p:nvPr/>
        </p:nvSpPr>
        <p:spPr>
          <a:xfrm>
            <a:off x="6733025" y="3309450"/>
            <a:ext cx="1339800" cy="19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af3f54f518_0_5"/>
          <p:cNvSpPr txBox="1"/>
          <p:nvPr/>
        </p:nvSpPr>
        <p:spPr>
          <a:xfrm>
            <a:off x="2812050" y="1176450"/>
            <a:ext cx="55380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정부</a:t>
            </a:r>
            <a:r>
              <a:rPr lang="en-US" sz="3000"/>
              <a:t>의 신재생 에너지 정책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af3f54f518_0_33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소개</a:t>
            </a:r>
            <a:endParaRPr/>
          </a:p>
        </p:txBody>
      </p:sp>
      <p:sp>
        <p:nvSpPr>
          <p:cNvPr id="50" name="Google Shape;50;gaf3f54f518_0_33"/>
          <p:cNvSpPr txBox="1"/>
          <p:nvPr/>
        </p:nvSpPr>
        <p:spPr>
          <a:xfrm>
            <a:off x="1769475" y="1186025"/>
            <a:ext cx="71259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높은 초기 투자비용, 발전수익의 불안전성</a:t>
            </a:r>
            <a:endParaRPr sz="3000"/>
          </a:p>
        </p:txBody>
      </p:sp>
      <p:pic>
        <p:nvPicPr>
          <p:cNvPr id="51" name="Google Shape;51;gaf3f54f51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25" y="2527678"/>
            <a:ext cx="6549377" cy="3633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gaf3f54f518_0_33"/>
          <p:cNvCxnSpPr/>
          <p:nvPr/>
        </p:nvCxnSpPr>
        <p:spPr>
          <a:xfrm>
            <a:off x="6379750" y="5786725"/>
            <a:ext cx="1176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gaf3f54f518_0_33"/>
          <p:cNvCxnSpPr/>
          <p:nvPr/>
        </p:nvCxnSpPr>
        <p:spPr>
          <a:xfrm>
            <a:off x="1769475" y="6044325"/>
            <a:ext cx="985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gaf3f54f518_0_33"/>
          <p:cNvCxnSpPr/>
          <p:nvPr/>
        </p:nvCxnSpPr>
        <p:spPr>
          <a:xfrm>
            <a:off x="7967525" y="5791225"/>
            <a:ext cx="134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f3f54f518_0_9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관</a:t>
            </a:r>
            <a:r>
              <a:rPr lang="en-US"/>
              <a:t>련 연구</a:t>
            </a:r>
            <a:endParaRPr/>
          </a:p>
        </p:txBody>
      </p:sp>
      <p:pic>
        <p:nvPicPr>
          <p:cNvPr id="60" name="Google Shape;60;gaf3f54f51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500" y="3628660"/>
            <a:ext cx="38290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af3f54f51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650" y="987835"/>
            <a:ext cx="30099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af3f54f51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425" y="3675947"/>
            <a:ext cx="3672167" cy="22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af3f54f518_0_9"/>
          <p:cNvSpPr txBox="1"/>
          <p:nvPr/>
        </p:nvSpPr>
        <p:spPr>
          <a:xfrm>
            <a:off x="1127675" y="1720725"/>
            <a:ext cx="53277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날씨</a:t>
            </a:r>
            <a:r>
              <a:rPr lang="en-US" sz="3000"/>
              <a:t>가 태양광 발전에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미치는 연구들</a:t>
            </a:r>
            <a:endParaRPr sz="3000"/>
          </a:p>
        </p:txBody>
      </p:sp>
      <p:sp>
        <p:nvSpPr>
          <p:cNvPr id="64" name="Google Shape;64;gaf3f54f518_0_9"/>
          <p:cNvSpPr txBox="1"/>
          <p:nvPr/>
        </p:nvSpPr>
        <p:spPr>
          <a:xfrm>
            <a:off x="5990150" y="3176500"/>
            <a:ext cx="2820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온도</a:t>
            </a:r>
            <a:r>
              <a:rPr lang="en-US"/>
              <a:t>와 태양광 발전 효율의 관계</a:t>
            </a:r>
            <a:endParaRPr/>
          </a:p>
        </p:txBody>
      </p:sp>
      <p:sp>
        <p:nvSpPr>
          <p:cNvPr id="65" name="Google Shape;65;gaf3f54f518_0_9"/>
          <p:cNvSpPr txBox="1"/>
          <p:nvPr/>
        </p:nvSpPr>
        <p:spPr>
          <a:xfrm>
            <a:off x="5806200" y="6019425"/>
            <a:ext cx="2820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일조시간과</a:t>
            </a:r>
            <a:r>
              <a:rPr lang="en-US"/>
              <a:t> 태양광 발전량의 관계</a:t>
            </a:r>
            <a:endParaRPr/>
          </a:p>
        </p:txBody>
      </p:sp>
      <p:sp>
        <p:nvSpPr>
          <p:cNvPr id="66" name="Google Shape;66;gaf3f54f518_0_9"/>
          <p:cNvSpPr txBox="1"/>
          <p:nvPr/>
        </p:nvSpPr>
        <p:spPr>
          <a:xfrm>
            <a:off x="1295363" y="6019425"/>
            <a:ext cx="2820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구름</a:t>
            </a:r>
            <a:r>
              <a:rPr lang="en-US"/>
              <a:t>와 태양광 발전량의 관계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f3f54f518_0_56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관련 연구</a:t>
            </a:r>
            <a:endParaRPr/>
          </a:p>
        </p:txBody>
      </p:sp>
      <p:sp>
        <p:nvSpPr>
          <p:cNvPr id="72" name="Google Shape;72;gaf3f54f518_0_56"/>
          <p:cNvSpPr txBox="1"/>
          <p:nvPr/>
        </p:nvSpPr>
        <p:spPr>
          <a:xfrm>
            <a:off x="691175" y="1866263"/>
            <a:ext cx="35178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KNN Regression</a:t>
            </a:r>
            <a:endParaRPr sz="3000"/>
          </a:p>
        </p:txBody>
      </p:sp>
      <p:pic>
        <p:nvPicPr>
          <p:cNvPr id="73" name="Google Shape;73;gaf3f54f518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375" y="1018447"/>
            <a:ext cx="4149650" cy="25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af3f54f518_0_56"/>
          <p:cNvSpPr txBox="1"/>
          <p:nvPr/>
        </p:nvSpPr>
        <p:spPr>
          <a:xfrm>
            <a:off x="552875" y="3976050"/>
            <a:ext cx="8108100" cy="2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비학습형 모델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목표값의 특성값과 인접한 K개의 data row만을 참고하여 예</a:t>
            </a:r>
            <a:r>
              <a:rPr lang="en-US" sz="2000"/>
              <a:t>측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Vanilla KNN : K개의 인접 data 중 가장 빈도가 높은 값으로 분류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KNN Regression : K개의 인접 data의 평균값으로 예측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f3f54f518_0_69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관련 연구</a:t>
            </a:r>
            <a:endParaRPr/>
          </a:p>
        </p:txBody>
      </p:sp>
      <p:sp>
        <p:nvSpPr>
          <p:cNvPr id="80" name="Google Shape;80;gaf3f54f518_0_69"/>
          <p:cNvSpPr txBox="1"/>
          <p:nvPr/>
        </p:nvSpPr>
        <p:spPr>
          <a:xfrm>
            <a:off x="309000" y="1816763"/>
            <a:ext cx="53277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SVM Regression(SVR)</a:t>
            </a:r>
            <a:endParaRPr sz="3000"/>
          </a:p>
        </p:txBody>
      </p:sp>
      <p:pic>
        <p:nvPicPr>
          <p:cNvPr id="81" name="Google Shape;81;gaf3f54f518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725" y="1073950"/>
            <a:ext cx="4522700" cy="30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af3f54f518_0_69"/>
          <p:cNvSpPr txBox="1"/>
          <p:nvPr/>
        </p:nvSpPr>
        <p:spPr>
          <a:xfrm>
            <a:off x="309000" y="4250000"/>
            <a:ext cx="92355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data set을 초평면에 나타내 가장 큰 폭을 가진 경계를 찾음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SVR : 제한된 마진 오류 내에서 경계 안에 가능한 많은 sample이 들어가게함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Epsilon을 통해 penalty를 부여하지 않을 경계의 너비를 결정</a:t>
            </a:r>
            <a:endParaRPr sz="2000"/>
          </a:p>
        </p:txBody>
      </p:sp>
      <p:sp>
        <p:nvSpPr>
          <p:cNvPr id="83" name="Google Shape;83;gaf3f54f518_0_69"/>
          <p:cNvSpPr txBox="1"/>
          <p:nvPr/>
        </p:nvSpPr>
        <p:spPr>
          <a:xfrm>
            <a:off x="338450" y="2395513"/>
            <a:ext cx="44436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-US" sz="1700"/>
              <a:t>C : 경계를 벗어난 data에 대한 penalty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-US" sz="1700"/>
              <a:t>Epsilon : 초평면에서의 경계의 너비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f3f54f518_0_75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관련 연구</a:t>
            </a:r>
            <a:endParaRPr/>
          </a:p>
        </p:txBody>
      </p:sp>
      <p:sp>
        <p:nvSpPr>
          <p:cNvPr id="89" name="Google Shape;89;gaf3f54f518_0_75"/>
          <p:cNvSpPr txBox="1"/>
          <p:nvPr/>
        </p:nvSpPr>
        <p:spPr>
          <a:xfrm>
            <a:off x="800863" y="1374275"/>
            <a:ext cx="7786800" cy="22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LSTM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시계열 데이터 학습에 사용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거리가 먼 데이터 값을 사용하지 못하는 RNN의 단점 해결 </a:t>
            </a:r>
            <a:endParaRPr sz="2000"/>
          </a:p>
        </p:txBody>
      </p:sp>
      <p:pic>
        <p:nvPicPr>
          <p:cNvPr id="90" name="Google Shape;90;gaf3f54f518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413" y="1537350"/>
            <a:ext cx="4768925" cy="22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f3f54f518_0_13"/>
          <p:cNvSpPr txBox="1"/>
          <p:nvPr>
            <p:ph type="title"/>
          </p:nvPr>
        </p:nvSpPr>
        <p:spPr>
          <a:xfrm>
            <a:off x="239078" y="83185"/>
            <a:ext cx="9392700" cy="5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제</a:t>
            </a:r>
            <a:r>
              <a:rPr lang="en-US"/>
              <a:t>안 방법</a:t>
            </a:r>
            <a:endParaRPr/>
          </a:p>
        </p:txBody>
      </p:sp>
      <p:sp>
        <p:nvSpPr>
          <p:cNvPr id="96" name="Google Shape;96;gaf3f54f518_0_13"/>
          <p:cNvSpPr txBox="1"/>
          <p:nvPr/>
        </p:nvSpPr>
        <p:spPr>
          <a:xfrm>
            <a:off x="497400" y="822325"/>
            <a:ext cx="7326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태양</a:t>
            </a:r>
            <a:r>
              <a:rPr lang="en-US" sz="2000"/>
              <a:t>광 발전소 데이터셋, 날씨 데이터셋 취득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발전소: 영암F1 경기장		 날씨: 목포 기상대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발전소와 기상대는 직선거리 약 8km 정도 떨어져 있는 가장 가까운 날씨 데이터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기간은 2017년 1월 1일 01시 ~ 2020년 6월 30일 24시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gaf3f54f51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380500"/>
            <a:ext cx="4676999" cy="359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af3f54f518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325" y="2331577"/>
            <a:ext cx="3899899" cy="36458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af3f54f518_0_13"/>
          <p:cNvSpPr txBox="1"/>
          <p:nvPr/>
        </p:nvSpPr>
        <p:spPr>
          <a:xfrm>
            <a:off x="1175200" y="5997175"/>
            <a:ext cx="8178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태양</a:t>
            </a:r>
            <a:r>
              <a:rPr lang="en-US"/>
              <a:t>광 발전량 데이터 및 날씨 데이터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2020-11-04T05:32:02Z</dcterms:created>
  <dc:creator>Jeong Wook</dc:creator>
</cp:coreProperties>
</file>